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72" r:id="rId4"/>
    <p:sldId id="271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1112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35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789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31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10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92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06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322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4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31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89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69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44B5A-C600-4EEB-9C35-4C47F391423D}" type="datetimeFigureOut">
              <a:rPr lang="en-GB" smtClean="0"/>
              <a:t>2/23/17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24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Bekaa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Area - Health Partners entries on AI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January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5932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/>
              <a:t>Focus --- </a:t>
            </a:r>
            <a:r>
              <a:rPr lang="en-US" dirty="0" err="1" smtClean="0"/>
              <a:t>Bekaa</a:t>
            </a:r>
            <a:r>
              <a:rPr lang="en-US" dirty="0" smtClean="0"/>
              <a:t> Area                       </a:t>
            </a:r>
            <a:r>
              <a:rPr lang="en-US" sz="3000" b="1" dirty="0" smtClean="0">
                <a:solidFill>
                  <a:schemeClr val="accent1"/>
                </a:solidFill>
              </a:rPr>
              <a:t>AI- January 2017</a:t>
            </a:r>
            <a:endParaRPr lang="en-GB" sz="30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00B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00B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/>
              <a:t>49,250 subsidized </a:t>
            </a:r>
            <a:r>
              <a:rPr lang="en-US" sz="2600" dirty="0" smtClean="0"/>
              <a:t>consultations (out of 100,226 on a national level = 50%</a:t>
            </a:r>
            <a:r>
              <a:rPr lang="en-US" sz="2600" dirty="0" smtClean="0"/>
              <a:t>)</a:t>
            </a:r>
          </a:p>
          <a:p>
            <a:pPr>
              <a:buFontTx/>
              <a:buChar char="-"/>
            </a:pPr>
            <a:r>
              <a:rPr lang="en-US" sz="2600" dirty="0" smtClean="0"/>
              <a:t> 2,065 ANC (4%) I 670 NCD (1.3%) I 795 MH (1.6%)   </a:t>
            </a:r>
            <a:r>
              <a:rPr lang="en-US" sz="2600" b="1" dirty="0" smtClean="0">
                <a:solidFill>
                  <a:srgbClr val="FF0000"/>
                </a:solidFill>
              </a:rPr>
              <a:t>alert alert alert!!!!</a:t>
            </a:r>
            <a:endParaRPr lang="en-US" sz="2600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sz="2600" dirty="0" smtClean="0"/>
              <a:t>Consultations </a:t>
            </a:r>
            <a:r>
              <a:rPr lang="en-US" sz="2600" dirty="0" smtClean="0"/>
              <a:t>provided through </a:t>
            </a:r>
            <a:r>
              <a:rPr lang="en-US" sz="2600" dirty="0" smtClean="0"/>
              <a:t>30</a:t>
            </a:r>
            <a:r>
              <a:rPr lang="en-US" sz="2600" dirty="0" smtClean="0"/>
              <a:t> </a:t>
            </a:r>
            <a:r>
              <a:rPr lang="en-US" sz="2600" dirty="0" smtClean="0"/>
              <a:t>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rgbClr val="000000"/>
                </a:solidFill>
              </a:rPr>
              <a:t>9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MoPH</a:t>
            </a:r>
            <a:r>
              <a:rPr lang="en-US" sz="2600" dirty="0" smtClean="0">
                <a:solidFill>
                  <a:srgbClr val="000000"/>
                </a:solidFill>
              </a:rPr>
              <a:t> PHCs, </a:t>
            </a:r>
            <a:r>
              <a:rPr lang="en-US" sz="2600" dirty="0" smtClean="0">
                <a:solidFill>
                  <a:srgbClr val="000000"/>
                </a:solidFill>
              </a:rPr>
              <a:t>10 </a:t>
            </a:r>
            <a:r>
              <a:rPr lang="en-US" sz="2600" dirty="0" err="1" smtClean="0">
                <a:solidFill>
                  <a:srgbClr val="000000"/>
                </a:solidFill>
              </a:rPr>
              <a:t>MoSA</a:t>
            </a:r>
            <a:r>
              <a:rPr lang="en-US" sz="2600" dirty="0" smtClean="0">
                <a:solidFill>
                  <a:srgbClr val="000000"/>
                </a:solidFill>
              </a:rPr>
              <a:t>-SDC</a:t>
            </a:r>
            <a:r>
              <a:rPr lang="en-US" sz="2600" dirty="0" smtClean="0">
                <a:solidFill>
                  <a:srgbClr val="000000"/>
                </a:solidFill>
              </a:rPr>
              <a:t>, 11 </a:t>
            </a:r>
            <a:r>
              <a:rPr lang="en-US" sz="2600" dirty="0" smtClean="0">
                <a:solidFill>
                  <a:srgbClr val="000000"/>
                </a:solidFill>
              </a:rPr>
              <a:t>other health outlets.</a:t>
            </a:r>
          </a:p>
          <a:p>
            <a:pPr>
              <a:buFont typeface="Wingdings" charset="0"/>
              <a:buChar char="à"/>
            </a:pPr>
            <a:r>
              <a:rPr lang="en-US" sz="2600" dirty="0" smtClean="0"/>
              <a:t>10 </a:t>
            </a:r>
            <a:r>
              <a:rPr lang="en-US" sz="2600" dirty="0" smtClean="0"/>
              <a:t>partners: AMEL, Caritas Lebanon, </a:t>
            </a:r>
            <a:r>
              <a:rPr lang="en-US" sz="2600" dirty="0" err="1" smtClean="0"/>
              <a:t>Humedica</a:t>
            </a:r>
            <a:r>
              <a:rPr lang="en-US" sz="2600" dirty="0" smtClean="0"/>
              <a:t>, IMC, IOM, MdM, </a:t>
            </a:r>
            <a:r>
              <a:rPr lang="en-US" sz="2600" dirty="0" err="1" smtClean="0"/>
              <a:t>Medair</a:t>
            </a:r>
            <a:r>
              <a:rPr lang="en-US" sz="2600" dirty="0" smtClean="0"/>
              <a:t>, MTI, URDA, WAHA.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National Level:</a:t>
            </a:r>
          </a:p>
          <a:p>
            <a:pPr marL="0" indent="0">
              <a:buNone/>
            </a:pPr>
            <a:r>
              <a:rPr lang="en-US" sz="2000" dirty="0" smtClean="0"/>
              <a:t>ANC	6,461   (6.8%)</a:t>
            </a:r>
          </a:p>
          <a:p>
            <a:pPr marL="0" indent="0">
              <a:buNone/>
            </a:pPr>
            <a:r>
              <a:rPr lang="en-US" sz="2000" dirty="0" smtClean="0"/>
              <a:t>NCD	2,814   (3%)</a:t>
            </a:r>
          </a:p>
          <a:p>
            <a:pPr marL="0" indent="0">
              <a:buNone/>
            </a:pPr>
            <a:r>
              <a:rPr lang="en-US" sz="2000" dirty="0" smtClean="0"/>
              <a:t>MH	3,240   (3.4%)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9561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/>
              <a:t>Focus --- </a:t>
            </a:r>
            <a:r>
              <a:rPr lang="en-US" dirty="0" err="1" smtClean="0"/>
              <a:t>Bekaa</a:t>
            </a:r>
            <a:r>
              <a:rPr lang="en-US" dirty="0" smtClean="0"/>
              <a:t> Area                       </a:t>
            </a:r>
            <a:r>
              <a:rPr lang="en-US" sz="3000" b="1" dirty="0" smtClean="0">
                <a:solidFill>
                  <a:schemeClr val="accent1"/>
                </a:solidFill>
              </a:rPr>
              <a:t>AI- January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r>
              <a:rPr lang="en-US" sz="2400" dirty="0" smtClean="0"/>
              <a:t>Top </a:t>
            </a:r>
            <a:r>
              <a:rPr lang="en-US" sz="2400" dirty="0" smtClean="0"/>
              <a:t>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62289"/>
              </p:ext>
            </p:extLst>
          </p:nvPr>
        </p:nvGraphicFramePr>
        <p:xfrm>
          <a:off x="2290526" y="4311973"/>
          <a:ext cx="5501693" cy="21476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9895"/>
                <a:gridCol w="2939836"/>
                <a:gridCol w="671962"/>
              </a:tblGrid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Partner 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Site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Jan-17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URDA-ALRAHMA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22535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URDA-Medical Village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3801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PHC: Kamed el Loz PHCC</a:t>
                      </a:r>
                      <a:endParaRPr lang="es-E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3032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WAHA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Vision NGO Medical Clinic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2417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Health </a:t>
                      </a:r>
                      <a:r>
                        <a:rPr lang="en-GB" sz="1000" u="none" strike="noStrike" dirty="0" err="1">
                          <a:effectLst/>
                        </a:rPr>
                        <a:t>Taaneyel</a:t>
                      </a:r>
                      <a:r>
                        <a:rPr lang="en-GB" sz="1000" u="none" strike="noStrike" dirty="0">
                          <a:effectLst/>
                        </a:rPr>
                        <a:t>  Hariri Foundation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1864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El Ain PHCC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Qob Elias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El-Farouk Health Center - Saadneyel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1157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Laboueh Municipality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1097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IOM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Taalbaya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1048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MTI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Saadnayel Youth  Association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1036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877122"/>
              </p:ext>
            </p:extLst>
          </p:nvPr>
        </p:nvGraphicFramePr>
        <p:xfrm>
          <a:off x="1989042" y="1505270"/>
          <a:ext cx="8437168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292"/>
                <a:gridCol w="2109292"/>
                <a:gridCol w="2109292"/>
                <a:gridCol w="2109292"/>
              </a:tblGrid>
              <a:tr h="5165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Baalback</a:t>
                      </a:r>
                      <a:r>
                        <a:rPr lang="en-US" sz="1400" dirty="0" smtClean="0"/>
                        <a:t> (10)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Zahle</a:t>
                      </a:r>
                      <a:r>
                        <a:rPr lang="en-US" sz="1400" dirty="0" smtClean="0"/>
                        <a:t> (12)</a:t>
                      </a:r>
                      <a:endParaRPr lang="en-GB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West </a:t>
                      </a:r>
                      <a:r>
                        <a:rPr lang="en-US" sz="1400" dirty="0" err="1" smtClean="0"/>
                        <a:t>Bekaa</a:t>
                      </a:r>
                      <a:r>
                        <a:rPr lang="en-US" sz="1400" dirty="0" smtClean="0"/>
                        <a:t>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Rachayya</a:t>
                      </a:r>
                      <a:r>
                        <a:rPr lang="en-GB" sz="1400" dirty="0" smtClean="0"/>
                        <a:t> (3)</a:t>
                      </a:r>
                      <a:endParaRPr lang="en-GB" sz="1400" dirty="0"/>
                    </a:p>
                  </a:txBody>
                  <a:tcPr/>
                </a:tc>
              </a:tr>
              <a:tr h="1792696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IMC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(4)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Caritas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Humedica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smtClean="0"/>
                        <a:t>IMC (3)</a:t>
                      </a:r>
                    </a:p>
                    <a:p>
                      <a:r>
                        <a:rPr lang="en-GB" sz="1400" baseline="0" dirty="0" smtClean="0"/>
                        <a:t>IOM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smtClean="0"/>
                        <a:t>MTI (1)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(1)</a:t>
                      </a:r>
                    </a:p>
                    <a:p>
                      <a:r>
                        <a:rPr lang="en-GB" sz="1400" dirty="0" err="1" smtClean="0"/>
                        <a:t>MdM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WAHA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IMC (1)</a:t>
                      </a:r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403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--- </a:t>
            </a:r>
            <a:r>
              <a:rPr lang="en-US" dirty="0" err="1" smtClean="0"/>
              <a:t>Bekaa</a:t>
            </a:r>
            <a:r>
              <a:rPr lang="en-US" dirty="0" smtClean="0"/>
              <a:t> Area                       </a:t>
            </a:r>
            <a:r>
              <a:rPr lang="en-US" sz="3000" b="1" dirty="0" smtClean="0">
                <a:solidFill>
                  <a:schemeClr val="accent1"/>
                </a:solidFill>
              </a:rPr>
              <a:t>AI- January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00B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00B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/>
              <a:t>-  14,517 </a:t>
            </a:r>
            <a:r>
              <a:rPr lang="en-US" sz="2400" dirty="0"/>
              <a:t>s</a:t>
            </a:r>
            <a:r>
              <a:rPr lang="en-US" sz="2400" dirty="0" smtClean="0"/>
              <a:t>ubsidized </a:t>
            </a:r>
            <a:r>
              <a:rPr lang="en-US" sz="2400" dirty="0" smtClean="0"/>
              <a:t>consultations (30% of total consultations in </a:t>
            </a:r>
            <a:r>
              <a:rPr lang="en-US" sz="2400" dirty="0" err="1" smtClean="0"/>
              <a:t>Bekaa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- MMU partners: Amel, Beyond, </a:t>
            </a:r>
            <a:r>
              <a:rPr lang="en-US" sz="2400" dirty="0" err="1" smtClean="0"/>
              <a:t>Humedica</a:t>
            </a:r>
            <a:r>
              <a:rPr lang="en-US" sz="2400" dirty="0" smtClean="0"/>
              <a:t>, </a:t>
            </a:r>
            <a:r>
              <a:rPr lang="en-US" sz="2400" dirty="0" err="1" smtClean="0"/>
              <a:t>Makassed</a:t>
            </a:r>
            <a:r>
              <a:rPr lang="en-US" sz="2400" dirty="0" smtClean="0"/>
              <a:t>, URDA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577" y="3187264"/>
            <a:ext cx="5515745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90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Care Support -   </a:t>
            </a:r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</a:rPr>
              <a:t>January 2017</a:t>
            </a:r>
            <a:endParaRPr lang="en-GB" sz="3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Total of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7,218 individuals </a:t>
            </a:r>
            <a:r>
              <a:rPr lang="en-US" dirty="0" smtClean="0"/>
              <a:t>supported for hospitalization </a:t>
            </a:r>
          </a:p>
          <a:p>
            <a:pPr marL="0" indent="0">
              <a:buNone/>
            </a:pPr>
            <a:r>
              <a:rPr lang="en-US" dirty="0" smtClean="0"/>
              <a:t>4 Partners: UNHCR, UNRWA, URDA, IOM</a:t>
            </a:r>
          </a:p>
          <a:p>
            <a:pPr marL="0" indent="0">
              <a:buNone/>
            </a:pPr>
            <a:r>
              <a:rPr lang="en-US" dirty="0" smtClean="0"/>
              <a:t>			____________________________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Total of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242 individuals </a:t>
            </a:r>
            <a:r>
              <a:rPr lang="en-US" dirty="0"/>
              <a:t>supported </a:t>
            </a:r>
            <a:r>
              <a:rPr lang="en-US" dirty="0" smtClean="0"/>
              <a:t>with specialized diagnostics in</a:t>
            </a:r>
          </a:p>
          <a:p>
            <a:pPr marL="0" indent="0">
              <a:buNone/>
            </a:pPr>
            <a:r>
              <a:rPr lang="en-US" dirty="0" smtClean="0"/>
              <a:t>2 Partners: URDA, 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7964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398</Words>
  <Application>Microsoft Macintosh PowerPoint</Application>
  <PresentationFormat>Custom</PresentationFormat>
  <Paragraphs>97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Bekaa Area - Health Partners entries on AI</vt:lpstr>
      <vt:lpstr>Focus --- Bekaa Area                       AI- January 2017</vt:lpstr>
      <vt:lpstr>Focus --- Bekaa Area                       AI- January 2017</vt:lpstr>
      <vt:lpstr>Focus --- Bekaa Area                       AI- January 2017</vt:lpstr>
      <vt:lpstr>Hospital Care Support -   January 2017</vt:lpstr>
    </vt:vector>
  </TitlesOfParts>
  <Company>UNHCR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Hala Abou Farhat</dc:creator>
  <cp:lastModifiedBy>Hala Abou Farhat</cp:lastModifiedBy>
  <cp:revision>40</cp:revision>
  <dcterms:created xsi:type="dcterms:W3CDTF">2017-02-15T11:40:31Z</dcterms:created>
  <dcterms:modified xsi:type="dcterms:W3CDTF">2017-02-23T08:45:05Z</dcterms:modified>
</cp:coreProperties>
</file>